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docProps/core.xml" ContentType="application/vnd.openxmlformats-package.core-propertie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44" r:id="rId13"/>
  </p:sldMasterIdLst>
  <p:sldIdLst>
    <p:sldId id="267" r:id="rId15"/>
    <p:sldId id="282" r:id="rId16"/>
    <p:sldId id="261" r:id="rId17"/>
    <p:sldId id="263" r:id="rId18"/>
    <p:sldId id="264" r:id="rId19"/>
    <p:sldId id="265" r:id="rId20"/>
    <p:sldId id="268" r:id="rId21"/>
    <p:sldId id="269" r:id="rId22"/>
    <p:sldId id="270" r:id="rId23"/>
    <p:sldId id="279" r:id="rId24"/>
    <p:sldId id="271" r:id="rId25"/>
    <p:sldId id="272" r:id="rId26"/>
    <p:sldId id="273" r:id="rId27"/>
    <p:sldId id="274" r:id="rId28"/>
    <p:sldId id="275" r:id="rId29"/>
    <p:sldId id="277" r:id="rId30"/>
    <p:sldId id="276" r:id="rId31"/>
    <p:sldId id="278" r:id="rId32"/>
    <p:sldId id="281" r:id="rId33"/>
    <p:sldId id="280" r:id="rId34"/>
  </p:sldIdLst>
  <p:sldSz cx="12192000" cy="6858000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+mn-lt"/>
        <a:ea typeface="+mn-ea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4660"/>
  </p:normalViewPr>
  <p:slideViewPr>
    <p:cSldViewPr snapToGrid="1" snapToObjects="1">
      <p:cViewPr varScale="1">
        <p:scale>
          <a:sx n="51" d="100"/>
          <a:sy n="51" d="100"/>
        </p:scale>
        <p:origin x="-660" y="-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viewProps" Target="viewProps.xml"></Relationship><Relationship Id="rId36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31060"/>
            <a:ext cx="10363835" cy="14719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3886200"/>
            <a:ext cx="8535035" cy="1755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839200" y="274320"/>
            <a:ext cx="2743835" cy="58527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274320"/>
            <a:ext cx="8034655" cy="58527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63295" y="2908300"/>
            <a:ext cx="10363200" cy="1499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3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963295" y="4406900"/>
            <a:ext cx="10363200" cy="1363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idx="2"/>
          </p:nvPr>
        </p:nvSpPr>
        <p:spPr>
          <a:xfrm rot="0">
            <a:off x="6193155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193155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/>
          </p:cNvSpPr>
          <p:nvPr>
            <p:ph type="obj" idx="3"/>
          </p:nvPr>
        </p:nvSpPr>
        <p:spPr>
          <a:xfrm rot="0">
            <a:off x="609600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 idx="4"/>
          </p:nvPr>
        </p:nvSpPr>
        <p:spPr>
          <a:xfrm rot="0">
            <a:off x="6193155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8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767580" y="457200"/>
            <a:ext cx="6815455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3"/>
          <p:cNvSpPr txBox="1">
            <a:spLocks/>
          </p:cNvSpPr>
          <p:nvPr>
            <p:ph type="pic" idx="2"/>
          </p:nvPr>
        </p:nvSpPr>
        <p:spPr>
          <a:xfrm rot="0">
            <a:off x="4767580" y="457200"/>
            <a:ext cx="6815455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hasCustomPrompt="1"/>
          </p:nvPr>
        </p:nvSpPr>
        <p:spPr>
          <a:xfrm rot="0">
            <a:off x="614045" y="273685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4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&lt;#&gt;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2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9/4/2018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3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8679127841.jpeg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12184176962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2698143504464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899973585705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8606883668145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990373743281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58623826827.png"></Relationship><Relationship Id="rId3" Type="http://schemas.openxmlformats.org/officeDocument/2006/relationships/image" Target="../media/fImage249493859961.png"></Relationship><Relationship Id="rId4" Type="http://schemas.openxmlformats.org/officeDocument/2006/relationships/image" Target="../media/fImage25125386491.png"></Relationship><Relationship Id="rId5" Type="http://schemas.openxmlformats.org/officeDocument/2006/relationships/image" Target="../media/fImage250443872995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05124011942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01223934827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120044095436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7024294314604.gif"></Relationship><Relationship Id="rId3" Type="http://schemas.openxmlformats.org/officeDocument/2006/relationships/hyperlink" Target="http://gudi.iptime.org:10500" TargetMode="External"></Relationship><Relationship Id="rId4" Type="http://schemas.openxmlformats.org/officeDocument/2006/relationships/hyperlink" Target="http://gudi.iptime.org:10500" TargetMode="Externa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967024608467.jpeg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299594232391.png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170242919941.gif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5666892828467.jpeg"></Relationship><Relationship Id="rId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3214532966334.jpeg"></Relationship><Relationship Id="rId3" Type="http://schemas.openxmlformats.org/officeDocument/2006/relationships/image" Target="../media/fImage885083176500.png"></Relationship><Relationship Id="rId4" Type="http://schemas.openxmlformats.org/officeDocument/2006/relationships/image" Target="../media/fImage913623199169.png"></Relationship><Relationship Id="rId5" Type="http://schemas.openxmlformats.org/officeDocument/2006/relationships/image" Target="../media/fImage168323215724.png"></Relationship><Relationship Id="rId6" Type="http://schemas.openxmlformats.org/officeDocument/2006/relationships/image" Target="../media/fImage46243221478.png"></Relationship><Relationship Id="rId7" Type="http://schemas.openxmlformats.org/officeDocument/2006/relationships/image" Target="../media/fImage225643259358.png"></Relationship><Relationship Id="rId8" Type="http://schemas.openxmlformats.org/officeDocument/2006/relationships/image" Target="../media/fImage331303276962.png"></Relationship><Relationship Id="rId9" Type="http://schemas.openxmlformats.org/officeDocument/2006/relationships/image" Target="../media/fImage422523284464.png"></Relationship><Relationship Id="rId12" Type="http://schemas.openxmlformats.org/officeDocument/2006/relationships/image" Target="../media/fImage817881086334.png"></Relationship><Relationship Id="rId13" Type="http://schemas.openxmlformats.org/officeDocument/2006/relationships/image" Target="../media/fImage1587281096500.png"></Relationship><Relationship Id="rId14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475581789169.jpe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719193105724.jpe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22672493251478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736403429358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-8890" y="-43815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9525" y="-889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-4445" y="656018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pic>
        <p:nvPicPr>
          <p:cNvPr id="20" name="그림 19" descr="C:/Users/goflv/AppData/Roaming/PolarisOffice/ETemp/6348_20568328/fImage86791278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52520" y="394335"/>
            <a:ext cx="8231505" cy="6087110"/>
          </a:xfrm>
          <a:prstGeom prst="rect"/>
          <a:noFill/>
        </p:spPr>
      </p:pic>
      <p:sp>
        <p:nvSpPr>
          <p:cNvPr id="22" name="도형 21"/>
          <p:cNvSpPr>
            <a:spLocks/>
          </p:cNvSpPr>
          <p:nvPr/>
        </p:nvSpPr>
        <p:spPr>
          <a:xfrm rot="0">
            <a:off x="365760" y="401955"/>
            <a:ext cx="3296285" cy="607314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1709420" y="1285875"/>
            <a:ext cx="4425950" cy="4563745"/>
          </a:xfrm>
          <a:prstGeom prst="rect"/>
          <a:noFill/>
          <a:ln w="7620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1143635" y="812800"/>
            <a:ext cx="2510155" cy="243840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0" strike="noStrike">
              <a:latin typeface="Segoe UI Black" charset="0"/>
              <a:ea typeface="Segoe UI Black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 rot="0">
            <a:off x="1732280" y="1268095"/>
            <a:ext cx="1911985" cy="1974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Presentation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:Deus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:Ex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:Machina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-9525" y="214630"/>
            <a:ext cx="2063750" cy="43815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spc="500" dirty="0" smtClean="0" b="0" strike="noStrike">
                <a:latin typeface="제주고딕" charset="0"/>
                <a:ea typeface="제주고딕" charset="0"/>
              </a:rPr>
              <a:t>개발자:소인성</a:t>
            </a:r>
            <a:endParaRPr lang="ko-KR" altLang="en-US" sz="1600" cap="none" dirty="0" smtClean="0" b="0" strike="noStrike"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Project Home 03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099810" y="462280"/>
            <a:ext cx="576008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goflv/AppData/Roaming/PolarisOffice/ETemp/6348_20568328/fImage21218417696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960880" y="1703070"/>
            <a:ext cx="2897505" cy="4147185"/>
          </a:xfrm>
          <a:prstGeom prst="rect"/>
          <a:noFill/>
        </p:spPr>
      </p:pic>
      <p:sp>
        <p:nvSpPr>
          <p:cNvPr id="21" name="도형 20"/>
          <p:cNvSpPr>
            <a:spLocks/>
          </p:cNvSpPr>
          <p:nvPr/>
        </p:nvSpPr>
        <p:spPr>
          <a:xfrm rot="0">
            <a:off x="7305040" y="453390"/>
            <a:ext cx="455485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◆ Member 화면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ID 입력, 중복확인 후 진행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비밀번호 확인 중 미일치시 진행불가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전화번호는 11자리(000-0000-0000)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현재 자신의 이메일 주소 입력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인증번호 확인 후 입력, 절차 진행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차후 신고 페이지에서 사용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10800000">
            <a:off x="3255010" y="1405890"/>
            <a:ext cx="1902460" cy="1644015"/>
          </a:xfrm>
          <a:prstGeom prst="corner">
            <a:avLst>
              <a:gd name="adj1" fmla="val 19019"/>
              <a:gd name="adj2" fmla="val 16877"/>
            </a:avLst>
          </a:prstGeom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Project Home 04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099810" y="462280"/>
            <a:ext cx="576008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goflv/AppData/Roaming/PolarisOffice/ETemp/6348_20568328/fImage2269814350446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12420" y="1717040"/>
            <a:ext cx="6991985" cy="3430905"/>
          </a:xfrm>
          <a:prstGeom prst="rect"/>
          <a:noFill/>
        </p:spPr>
      </p:pic>
      <p:sp>
        <p:nvSpPr>
          <p:cNvPr id="21" name="도형 20"/>
          <p:cNvSpPr>
            <a:spLocks/>
          </p:cNvSpPr>
          <p:nvPr/>
        </p:nvSpPr>
        <p:spPr>
          <a:xfrm rot="0">
            <a:off x="7305040" y="453390"/>
            <a:ext cx="455485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◆ Home 화면(2)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로그인 완료 후의 화면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상단 네비게이션 바 : 스크롤 이동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우측 상단 메뉴 바 : 게시판 이동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중앙 하단 방향표시 : 데이터 분석, 이동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217805" y="1714500"/>
            <a:ext cx="194945" cy="3429635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Project Introduce 01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099810" y="462280"/>
            <a:ext cx="576008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goflv/AppData/Roaming/PolarisOffice/ETemp/6348_20568328/fImage28999735857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0040" y="1717040"/>
            <a:ext cx="6976745" cy="3430905"/>
          </a:xfrm>
          <a:prstGeom prst="rect"/>
          <a:noFill/>
        </p:spPr>
      </p:pic>
      <p:sp>
        <p:nvSpPr>
          <p:cNvPr id="21" name="도형 20"/>
          <p:cNvSpPr>
            <a:spLocks/>
          </p:cNvSpPr>
          <p:nvPr/>
        </p:nvSpPr>
        <p:spPr>
          <a:xfrm rot="0">
            <a:off x="7305040" y="453390"/>
            <a:ext cx="455485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◆ Introduce 화면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두번째 페이지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사이트 운영 이유, 페이지 소개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제작자에게 메일 발송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 flipH="1">
            <a:off x="322580" y="5027295"/>
            <a:ext cx="1392555" cy="233044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 flipH="1">
            <a:off x="5904230" y="1598295"/>
            <a:ext cx="1392555" cy="233044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Project Select 01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099810" y="462280"/>
            <a:ext cx="576008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goflv/AppData/Roaming/PolarisOffice/ETemp/6348_20568328/fImage86068836681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0040" y="1719580"/>
            <a:ext cx="6976745" cy="3425825"/>
          </a:xfrm>
          <a:prstGeom prst="rect"/>
          <a:noFill/>
        </p:spPr>
      </p:pic>
      <p:sp>
        <p:nvSpPr>
          <p:cNvPr id="21" name="도형 20"/>
          <p:cNvSpPr>
            <a:spLocks/>
          </p:cNvSpPr>
          <p:nvPr/>
        </p:nvSpPr>
        <p:spPr>
          <a:xfrm rot="0">
            <a:off x="7305040" y="453390"/>
            <a:ext cx="455485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◆ Select 화면(1)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세번째 페이지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두 가지 중 원하는 메뉴 클릭하면 이동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5400000">
            <a:off x="-111760" y="1557655"/>
            <a:ext cx="1902460" cy="1644015"/>
          </a:xfrm>
          <a:prstGeom prst="corner">
            <a:avLst>
              <a:gd name="adj1" fmla="val 19019"/>
              <a:gd name="adj2" fmla="val 16877"/>
            </a:avLst>
          </a:prstGeom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Project Select 02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099810" y="462280"/>
            <a:ext cx="576008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goflv/AppData/Roaming/PolarisOffice/ETemp/6348_20568328/fImage99037374328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5120" y="1719580"/>
            <a:ext cx="6966585" cy="3425825"/>
          </a:xfrm>
          <a:prstGeom prst="rect"/>
          <a:noFill/>
        </p:spPr>
      </p:pic>
      <p:sp>
        <p:nvSpPr>
          <p:cNvPr id="21" name="도형 20"/>
          <p:cNvSpPr>
            <a:spLocks/>
          </p:cNvSpPr>
          <p:nvPr/>
        </p:nvSpPr>
        <p:spPr>
          <a:xfrm rot="0">
            <a:off x="7305040" y="453390"/>
            <a:ext cx="455485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◆ Select 화면(1-1)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성범죄자 찾기 페이지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우측 검색창에서 원하는 내용 검색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지역, 이름, 지역/이름 챕터 선택 가능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검색된 결과를 클릭 시 지도 이동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40005" y="3799205"/>
            <a:ext cx="1902460" cy="1644015"/>
          </a:xfrm>
          <a:prstGeom prst="corner">
            <a:avLst>
              <a:gd name="adj1" fmla="val 19019"/>
              <a:gd name="adj2" fmla="val 16877"/>
            </a:avLst>
          </a:prstGeom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Project Select 03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pic>
        <p:nvPicPr>
          <p:cNvPr id="18" name="그림 17" descr="C:/Users/goflv/AppData/Roaming/PolarisOffice/ETemp/6348_20568328/fImage2586238268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1615" y="460375"/>
            <a:ext cx="5029835" cy="3425825"/>
          </a:xfrm>
          <a:prstGeom prst="rect"/>
          <a:noFill/>
        </p:spPr>
      </p:pic>
      <p:sp>
        <p:nvSpPr>
          <p:cNvPr id="21" name="도형 20"/>
          <p:cNvSpPr>
            <a:spLocks/>
          </p:cNvSpPr>
          <p:nvPr/>
        </p:nvSpPr>
        <p:spPr>
          <a:xfrm rot="0">
            <a:off x="8162290" y="1310640"/>
            <a:ext cx="3009900" cy="68135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◆ 검색 화면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</p:txBody>
      </p:sp>
      <p:pic>
        <p:nvPicPr>
          <p:cNvPr id="22" name="그림 21" descr="C:/Users/goflv/AppData/Roaming/PolarisOffice/ETemp/6348_20568328/fImage24949385996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383030" y="1649095"/>
            <a:ext cx="5029835" cy="3424555"/>
          </a:xfrm>
          <a:prstGeom prst="rect"/>
          <a:noFill/>
        </p:spPr>
      </p:pic>
      <p:pic>
        <p:nvPicPr>
          <p:cNvPr id="23" name="그림 22" descr="C:/Users/goflv/AppData/Roaming/PolarisOffice/ETemp/6348_20568328/fImage2512538649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40660" y="2884805"/>
            <a:ext cx="5029835" cy="3418205"/>
          </a:xfrm>
          <a:prstGeom prst="rect"/>
          <a:noFill/>
        </p:spPr>
      </p:pic>
      <p:pic>
        <p:nvPicPr>
          <p:cNvPr id="24" name="그림 23" descr="C:/Users/goflv/AppData/Roaming/PolarisOffice/ETemp/6348_20568328/fImage25044387299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786630" y="3474085"/>
            <a:ext cx="4347845" cy="29546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Project Select 04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099810" y="462280"/>
            <a:ext cx="576008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goflv/AppData/Roaming/PolarisOffice/ETemp/6348_20568328/fImage5051240119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04165" y="1720215"/>
            <a:ext cx="6759575" cy="3424555"/>
          </a:xfrm>
          <a:prstGeom prst="rect"/>
          <a:noFill/>
        </p:spPr>
      </p:pic>
      <p:sp>
        <p:nvSpPr>
          <p:cNvPr id="21" name="도형 20"/>
          <p:cNvSpPr>
            <a:spLocks/>
          </p:cNvSpPr>
          <p:nvPr/>
        </p:nvSpPr>
        <p:spPr>
          <a:xfrm rot="0">
            <a:off x="7305040" y="453390"/>
            <a:ext cx="455485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◆ Select 화면(1-2)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성범죄자 데이터 시각화 페이지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지역별, 세부지역별로 확인 가능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10800000">
            <a:off x="5426075" y="1423670"/>
            <a:ext cx="1902460" cy="1644015"/>
          </a:xfrm>
          <a:prstGeom prst="corner">
            <a:avLst>
              <a:gd name="adj1" fmla="val 19019"/>
              <a:gd name="adj2" fmla="val 16877"/>
            </a:avLst>
          </a:prstGeom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Project Select 05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099810" y="462280"/>
            <a:ext cx="576008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goflv/AppData/Roaming/PolarisOffice/ETemp/6348_20568328/fImage5012239348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5120" y="1720215"/>
            <a:ext cx="6966585" cy="3424555"/>
          </a:xfrm>
          <a:prstGeom prst="rect"/>
          <a:noFill/>
        </p:spPr>
      </p:pic>
      <p:sp>
        <p:nvSpPr>
          <p:cNvPr id="21" name="도형 20"/>
          <p:cNvSpPr>
            <a:spLocks/>
          </p:cNvSpPr>
          <p:nvPr/>
        </p:nvSpPr>
        <p:spPr>
          <a:xfrm rot="0">
            <a:off x="7305040" y="453390"/>
            <a:ext cx="455485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◆ Select 화면(2)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범죄분석 데이터 시각화 페이지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원하는 범례별 데이터 차트 확인 가능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차트 타입 변경 가능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226695" y="1705610"/>
            <a:ext cx="194945" cy="3429635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Project Comment 01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099810" y="462280"/>
            <a:ext cx="576008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goflv/AppData/Roaming/PolarisOffice/ETemp/6348_20568328/fImage11200440954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6390" y="1720215"/>
            <a:ext cx="6964045" cy="3424555"/>
          </a:xfrm>
          <a:prstGeom prst="rect"/>
          <a:noFill/>
        </p:spPr>
      </p:pic>
      <p:sp>
        <p:nvSpPr>
          <p:cNvPr id="21" name="도형 20"/>
          <p:cNvSpPr>
            <a:spLocks/>
          </p:cNvSpPr>
          <p:nvPr/>
        </p:nvSpPr>
        <p:spPr>
          <a:xfrm rot="0">
            <a:off x="7305040" y="453390"/>
            <a:ext cx="455485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◆ Comment 화면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댓글 및 신고 페이지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우측 신고 기능 입력 데이터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0" indent="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(1) 자신의 이메일 주소 비밀번호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	(2) 제목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	(3) 내용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 flipH="1">
            <a:off x="322580" y="5027295"/>
            <a:ext cx="1392555" cy="233044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 flipH="1">
            <a:off x="5904230" y="1598295"/>
            <a:ext cx="1392555" cy="233044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-8890" y="-26035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9525" y="-889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-4445" y="656018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pic>
        <p:nvPicPr>
          <p:cNvPr id="20" name="그림 19" descr="C:/Users/goflv/AppData/Roaming/PolarisOffice/ETemp/6348_20568328/fImage17024294314604.gif">
            <a:hlinkClick r:id="rId3"/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52520" y="416560"/>
            <a:ext cx="8231505" cy="6031865"/>
          </a:xfrm>
          <a:prstGeom prst="rect"/>
          <a:noFill/>
        </p:spPr>
      </p:pic>
      <p:sp>
        <p:nvSpPr>
          <p:cNvPr id="22" name="도형 21"/>
          <p:cNvSpPr>
            <a:spLocks/>
          </p:cNvSpPr>
          <p:nvPr/>
        </p:nvSpPr>
        <p:spPr>
          <a:xfrm rot="0">
            <a:off x="365760" y="401955"/>
            <a:ext cx="3296285" cy="607314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1709420" y="1285875"/>
            <a:ext cx="4425950" cy="4563745"/>
          </a:xfrm>
          <a:prstGeom prst="rect"/>
          <a:noFill/>
          <a:ln w="7620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1143635" y="812800"/>
            <a:ext cx="2510155" cy="243840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0" strike="noStrike">
              <a:latin typeface="Segoe UI Black" charset="0"/>
              <a:ea typeface="Segoe UI Black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1732280" y="1268095"/>
            <a:ext cx="1911985" cy="1974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  <a:hlinkClick r:id="rId4"/>
              </a:rPr>
              <a:t>Demonstration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:Deus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:Ex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:Machina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-9525" y="214630"/>
            <a:ext cx="2063750" cy="43815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spc="500" dirty="0" smtClean="0" b="0" strike="noStrike">
                <a:latin typeface="제주고딕" charset="0"/>
                <a:ea typeface="제주고딕" charset="0"/>
              </a:rPr>
              <a:t>개발자:소인성</a:t>
            </a:r>
            <a:endParaRPr lang="ko-KR" altLang="en-US" sz="1600" cap="none" dirty="0" smtClean="0" b="0" strike="noStrike"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-8890" y="-26035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9525" y="-889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-4445" y="656018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365760" y="401955"/>
            <a:ext cx="3296285" cy="607314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0" y="405130"/>
            <a:ext cx="6090920" cy="6002020"/>
          </a:xfrm>
          <a:prstGeom prst="rect"/>
          <a:solidFill>
            <a:srgbClr val="0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6099810" y="432435"/>
            <a:ext cx="6090285" cy="60020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cap="none" dirty="0" smtClean="0" b="0" strike="noStrike">
              <a:solidFill>
                <a:schemeClr val="bg1"/>
              </a:solidFill>
              <a:latin typeface="Malgun Gothic" charset="0"/>
              <a:ea typeface="나눔고딕" charset="0"/>
            </a:endParaRPr>
          </a:p>
        </p:txBody>
      </p:sp>
      <p:pic>
        <p:nvPicPr>
          <p:cNvPr id="25" name="그림 24" descr="C:/Users/goflv/AppData/Roaming/PolarisOffice/ETemp/6348_20568328/fImage96702460846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14755" y="714375"/>
            <a:ext cx="3672840" cy="5438775"/>
          </a:xfrm>
          <a:prstGeom prst="rect"/>
          <a:noFill/>
        </p:spPr>
      </p:pic>
      <p:sp>
        <p:nvSpPr>
          <p:cNvPr id="26" name="도형 25"/>
          <p:cNvSpPr>
            <a:spLocks/>
          </p:cNvSpPr>
          <p:nvPr/>
        </p:nvSpPr>
        <p:spPr>
          <a:xfrm rot="0">
            <a:off x="6636385" y="1506855"/>
            <a:ext cx="2847975" cy="100266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latin typeface="맑은 고딕" charset="0"/>
                <a:ea typeface="맑은 고딕" charset="0"/>
              </a:rPr>
              <a:t>어째서</a:t>
            </a:r>
            <a:endParaRPr lang="ko-KR" altLang="en-US" sz="32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latin typeface="맑은 고딕" charset="0"/>
                <a:ea typeface="맑은 고딕" charset="0"/>
              </a:rPr>
              <a:t>범죄분석인가?</a:t>
            </a:r>
            <a:endParaRPr lang="ko-KR" altLang="en-US" sz="32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 rot="0">
            <a:off x="9342120" y="2971800"/>
            <a:ext cx="2847975" cy="100266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latin typeface="맑은 고딕" charset="0"/>
                <a:ea typeface="맑은 고딕" charset="0"/>
              </a:rPr>
              <a:t>빅데이터란?</a:t>
            </a:r>
            <a:endParaRPr lang="ko-KR" altLang="en-US" sz="32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0">
            <a:off x="6636385" y="4356735"/>
            <a:ext cx="2847975" cy="100266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latin typeface="맑은 고딕" charset="0"/>
                <a:ea typeface="맑은 고딕" charset="0"/>
              </a:rPr>
              <a:t>어떻게</a:t>
            </a:r>
            <a:endParaRPr lang="ko-KR" altLang="en-US" sz="32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 strike="noStrike">
                <a:latin typeface="맑은 고딕" charset="0"/>
                <a:ea typeface="맑은 고딕" charset="0"/>
              </a:rPr>
              <a:t>활용할까?</a:t>
            </a:r>
            <a:endParaRPr lang="ko-KR" altLang="en-US" sz="3200" cap="none" dirty="0" smtClean="0" b="1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-8890" y="-26035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9525" y="-889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-4445" y="656018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pic>
        <p:nvPicPr>
          <p:cNvPr id="20" name="그림 19" descr="C:/Users/goflv/AppData/Roaming/PolarisOffice/ETemp/6348_20568328/fImage22995942323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52520" y="399415"/>
            <a:ext cx="8231505" cy="6071870"/>
          </a:xfrm>
          <a:prstGeom prst="rect"/>
          <a:noFill/>
        </p:spPr>
      </p:pic>
      <p:sp>
        <p:nvSpPr>
          <p:cNvPr id="22" name="도형 21"/>
          <p:cNvSpPr>
            <a:spLocks/>
          </p:cNvSpPr>
          <p:nvPr/>
        </p:nvSpPr>
        <p:spPr>
          <a:xfrm rot="0">
            <a:off x="365760" y="401955"/>
            <a:ext cx="3296285" cy="607314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1709420" y="1285875"/>
            <a:ext cx="4425950" cy="4563745"/>
          </a:xfrm>
          <a:prstGeom prst="rect"/>
          <a:noFill/>
          <a:ln w="7620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1143635" y="812800"/>
            <a:ext cx="2510155" cy="243840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0" strike="noStrike">
              <a:latin typeface="Segoe UI Black" charset="0"/>
              <a:ea typeface="Segoe UI Black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 rot="0">
            <a:off x="1732280" y="1268095"/>
            <a:ext cx="1911985" cy="1974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QnA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:Deus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:Ex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:Machina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-9525" y="214630"/>
            <a:ext cx="2063750" cy="43815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spc="500" dirty="0" smtClean="0" b="0" strike="noStrike">
                <a:latin typeface="제주고딕" charset="0"/>
                <a:ea typeface="제주고딕" charset="0"/>
              </a:rPr>
              <a:t>개발자:소인성</a:t>
            </a:r>
            <a:endParaRPr lang="ko-KR" altLang="en-US" sz="1600" cap="none" dirty="0" smtClean="0" b="0" strike="noStrike"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080" cy="687578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5575" y="360680"/>
            <a:ext cx="11864340" cy="6219825"/>
          </a:xfrm>
          <a:prstGeom prst="rect"/>
          <a:noFill/>
        </p:spPr>
      </p:pic>
      <p:sp>
        <p:nvSpPr>
          <p:cNvPr id="17" name="도형 16"/>
          <p:cNvSpPr>
            <a:spLocks/>
          </p:cNvSpPr>
          <p:nvPr/>
        </p:nvSpPr>
        <p:spPr>
          <a:xfrm rot="0">
            <a:off x="3305810" y="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7715" cy="35115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Main page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600" cap="none" dirty="0" smtClean="0" b="0" strike="noStrike">
              <a:solidFill>
                <a:srgbClr val="F2EB9D"/>
              </a:solidFill>
              <a:latin typeface="Impact" charset="0"/>
              <a:ea typeface="Impact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7715" cy="30226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400" cap="none" dirty="0" smtClean="0" b="0" strike="noStrike">
              <a:solidFill>
                <a:srgbClr val="F2EB9D"/>
              </a:solidFill>
              <a:latin typeface="Impact" charset="0"/>
              <a:ea typeface="Impact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4121785" y="966470"/>
            <a:ext cx="3308350" cy="241744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제주고딕" charset="0"/>
                <a:ea typeface="제주고딕" charset="0"/>
              </a:rPr>
              <a:t>#완벽한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제주고딕" charset="0"/>
              <a:ea typeface="제주고딕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제주고딕" charset="0"/>
                <a:ea typeface="제주고딕" charset="0"/>
              </a:rPr>
              <a:t>#분석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제주고딕" charset="0"/>
              <a:ea typeface="제주고딕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제주고딕" charset="0"/>
                <a:ea typeface="제주고딕" charset="0"/>
              </a:rPr>
              <a:t>#완벽한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제주고딕" charset="0"/>
              <a:ea typeface="제주고딕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제주고딕" charset="0"/>
                <a:ea typeface="제주고딕" charset="0"/>
              </a:rPr>
              <a:t>#검거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7449185" y="960755"/>
            <a:ext cx="3286760" cy="241744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bg1"/>
                </a:solidFill>
                <a:latin typeface="제주고딕" charset="0"/>
                <a:ea typeface="제주고딕" charset="0"/>
              </a:rPr>
              <a:t>범죄</a:t>
            </a:r>
            <a:endParaRPr lang="ko-KR" altLang="en-US" sz="4000" cap="none" dirty="0" smtClean="0" b="0" strike="noStrike">
              <a:solidFill>
                <a:schemeClr val="bg1"/>
              </a:solidFill>
              <a:latin typeface="제주고딕" charset="0"/>
              <a:ea typeface="제주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bg1"/>
                </a:solidFill>
                <a:latin typeface="제주고딕" charset="0"/>
                <a:ea typeface="제주고딕" charset="0"/>
              </a:rPr>
              <a:t>프로파일링</a:t>
            </a:r>
            <a:endParaRPr lang="ko-KR" altLang="en-US" sz="4000" cap="none" dirty="0" smtClean="0" b="0" strike="noStrike">
              <a:solidFill>
                <a:schemeClr val="bg1"/>
              </a:solidFill>
              <a:latin typeface="제주고딕" charset="0"/>
              <a:ea typeface="제주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bg1"/>
                </a:solidFill>
                <a:latin typeface="제주고딕" charset="0"/>
                <a:ea typeface="제주고딕" charset="0"/>
              </a:rPr>
              <a:t>사이트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5400000">
            <a:off x="5960110" y="1429385"/>
            <a:ext cx="1664335" cy="1313180"/>
          </a:xfrm>
          <a:prstGeom prst="corner">
            <a:avLst>
              <a:gd name="adj1" fmla="val 22367"/>
              <a:gd name="adj2" fmla="val 20417"/>
            </a:avLst>
          </a:prstGeom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4280535" y="3463925"/>
            <a:ext cx="3526790" cy="251714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◆ 소개 </a:t>
            </a:r>
            <a:r>
              <a:rPr lang="en-US" altLang="ko-KR" sz="1400" cap="none" dirty="0" smtClean="0" b="1" strike="noStrike">
                <a:latin typeface="맑은 고딕" charset="0"/>
                <a:ea typeface="맑은 고딕" charset="0"/>
              </a:rPr>
              <a:t>Introduce</a:t>
            </a:r>
            <a:endParaRPr lang="ko-KR" altLang="en-US" sz="14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◆ 기능 </a:t>
            </a:r>
            <a:r>
              <a:rPr lang="en-US" altLang="ko-KR" sz="1400" cap="none" dirty="0" smtClean="0" b="1" strike="noStrike">
                <a:latin typeface="맑은 고딕" charset="0"/>
                <a:ea typeface="맑은 고딕" charset="0"/>
              </a:rPr>
              <a:t>Functional Description</a:t>
            </a:r>
            <a:endParaRPr lang="ko-KR" altLang="en-US" sz="14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8441690" y="3458845"/>
            <a:ext cx="2795270" cy="251777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◆ 시연 </a:t>
            </a:r>
            <a:r>
              <a:rPr lang="en-US" altLang="ko-KR" sz="1400" cap="none" dirty="0" smtClean="0" b="1" strike="noStrike">
                <a:latin typeface="맑은 고딕" charset="0"/>
                <a:ea typeface="맑은 고딕" charset="0"/>
              </a:rPr>
              <a:t>Demonstration</a:t>
            </a:r>
            <a:endParaRPr lang="ko-KR" altLang="en-US" sz="14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 </a:t>
            </a: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◆ 질의응답 </a:t>
            </a:r>
            <a:r>
              <a:rPr lang="en-US" altLang="ko-KR" sz="1400" cap="none" dirty="0" smtClean="0" b="1" strike="noStrike">
                <a:latin typeface="맑은 고딕" charset="0"/>
                <a:ea typeface="맑은 고딕" charset="0"/>
              </a:rPr>
              <a:t>QnA</a:t>
            </a:r>
            <a:endParaRPr lang="ko-KR" altLang="en-US" sz="1400" cap="none" dirty="0" smtClean="0" b="1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17145"/>
            <a:ext cx="12197080" cy="687578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6" name="그림 15" descr="C:/Users/goflv/AppData/Roaming/PolarisOffice/ETemp/6348_20568328/fImage566689282846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073525" y="360680"/>
            <a:ext cx="8126095" cy="6220460"/>
          </a:xfrm>
          <a:prstGeom prst="rect"/>
          <a:noFill/>
        </p:spPr>
      </p:pic>
      <p:sp>
        <p:nvSpPr>
          <p:cNvPr id="17" name="도형 16"/>
          <p:cNvSpPr>
            <a:spLocks/>
          </p:cNvSpPr>
          <p:nvPr/>
        </p:nvSpPr>
        <p:spPr>
          <a:xfrm rot="0">
            <a:off x="-11430" y="0"/>
            <a:ext cx="414274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7715" cy="35115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Introduce page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600" cap="none" dirty="0" smtClean="0" b="0" strike="noStrike">
              <a:solidFill>
                <a:srgbClr val="F2EB9D"/>
              </a:solidFill>
              <a:latin typeface="Impact" charset="0"/>
              <a:ea typeface="Impact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7715" cy="30226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400" cap="none" dirty="0" smtClean="0" b="0" strike="noStrike">
              <a:solidFill>
                <a:srgbClr val="F2EB9D"/>
              </a:solidFill>
              <a:latin typeface="Impact" charset="0"/>
              <a:ea typeface="Impact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321945" y="2025015"/>
            <a:ext cx="3526790" cy="3613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◆ 주제 선택 </a:t>
            </a:r>
            <a:r>
              <a:rPr lang="en-US" altLang="ko-KR" sz="1400" cap="none" dirty="0" smtClean="0" b="1" strike="noStrike">
                <a:latin typeface="맑은 고딕" charset="0"/>
                <a:ea typeface="맑은 고딕" charset="0"/>
              </a:rPr>
              <a:t>Select Theme</a:t>
            </a:r>
            <a:endParaRPr lang="ko-KR" altLang="en-US" sz="14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8053070" y="-9525"/>
            <a:ext cx="414274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0">
            <a:off x="3986530" y="357505"/>
            <a:ext cx="302260" cy="2777490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>
            <a:off x="8317230" y="2025015"/>
            <a:ext cx="3648710" cy="36766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◆ 개발 환경 </a:t>
            </a:r>
            <a:r>
              <a:rPr lang="en-US" altLang="ko-KR" sz="1300" cap="none" dirty="0" smtClean="0" b="1" strike="noStrike">
                <a:latin typeface="맑은 고딕" charset="0"/>
                <a:ea typeface="맑은 고딕" charset="0"/>
              </a:rPr>
              <a:t>Development Enviroment</a:t>
            </a:r>
            <a:endParaRPr lang="ko-KR" altLang="en-US" sz="13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0">
            <a:off x="8442325" y="4130675"/>
            <a:ext cx="3526790" cy="3390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◆ 요구사항 </a:t>
            </a:r>
            <a:r>
              <a:rPr lang="en-US" altLang="ko-KR" sz="1400" cap="none" dirty="0" smtClean="0" b="1" strike="noStrike">
                <a:latin typeface="맑은 고딕" charset="0"/>
                <a:ea typeface="맑은 고딕" charset="0"/>
              </a:rPr>
              <a:t>Requirement</a:t>
            </a:r>
            <a:endParaRPr lang="ko-KR" altLang="en-US" sz="14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318135" y="4152264"/>
            <a:ext cx="3526790" cy="33464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◆ 분석 설계 </a:t>
            </a:r>
            <a:r>
              <a:rPr lang="en-US" altLang="ko-KR" sz="1400" cap="none" dirty="0" smtClean="0" b="1" strike="noStrike">
                <a:latin typeface="맑은 고딕" charset="0"/>
                <a:ea typeface="맑은 고딕" charset="0"/>
              </a:rPr>
              <a:t>Analysis Design</a:t>
            </a:r>
            <a:endParaRPr lang="ko-KR" altLang="en-US" sz="14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688975" y="2364105"/>
            <a:ext cx="3159125" cy="7346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54000" indent="-254000" algn="l" fontAlgn="auto" defTabSz="5080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 cap="none" dirty="0" smtClean="0" b="0" strike="noStrike">
                <a:latin typeface="서울남산체 EB" charset="0"/>
                <a:ea typeface="서울남산체 EB" charset="0"/>
              </a:rPr>
              <a:t>범죄 관련 데이터 분석</a:t>
            </a:r>
            <a:endParaRPr lang="ko-KR" altLang="en-US" sz="1600" cap="none" dirty="0" smtClean="0" b="0" strike="noStrike">
              <a:latin typeface="서울남산체 EB" charset="0"/>
              <a:ea typeface="서울남산체 EB" charset="0"/>
            </a:endParaRPr>
          </a:p>
          <a:p>
            <a:pPr marL="254000" indent="-254000" algn="l" fontAlgn="auto" defTabSz="5080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 cap="none" dirty="0" smtClean="0" b="0" strike="noStrike">
                <a:latin typeface="서울남산체 EB" charset="0"/>
                <a:ea typeface="서울남산체 EB" charset="0"/>
              </a:rPr>
              <a:t>범죄 예방, 범죄자 검거 기여</a:t>
            </a:r>
            <a:endParaRPr lang="ko-KR" altLang="en-US" sz="1600" cap="none" dirty="0" smtClean="0" b="0" strike="noStrike">
              <a:latin typeface="서울남산체 EB" charset="0"/>
              <a:ea typeface="서울남산체 EB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746490" y="4472940"/>
            <a:ext cx="3159125" cy="10267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254000" indent="-254000" algn="l" fontAlgn="auto" defTabSz="5080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 cap="none" dirty="0" smtClean="0" b="0" strike="noStrike">
                <a:latin typeface="서울남산체 EB" charset="0"/>
                <a:ea typeface="서울남산체 EB" charset="0"/>
              </a:rPr>
              <a:t>Hadoop</a:t>
            </a:r>
            <a:r>
              <a:rPr lang="en-US" altLang="ko-KR" sz="1400" cap="none" dirty="0" smtClean="0" b="0" strike="noStrike">
                <a:latin typeface="서울남산체 EB" charset="0"/>
                <a:ea typeface="서울남산체 EB" charset="0"/>
              </a:rPr>
              <a:t>(데이터 처리)</a:t>
            </a:r>
            <a:r>
              <a:rPr lang="en-US" altLang="ko-KR" sz="1600" cap="none" dirty="0" smtClean="0" b="0" strike="noStrike">
                <a:latin typeface="서울남산체 EB" charset="0"/>
                <a:ea typeface="서울남산체 EB" charset="0"/>
              </a:rPr>
              <a:t> 사용</a:t>
            </a:r>
            <a:endParaRPr lang="ko-KR" altLang="en-US" sz="1600" cap="none" dirty="0" smtClean="0" b="0" strike="noStrike">
              <a:latin typeface="서울남산체 EB" charset="0"/>
              <a:ea typeface="서울남산체 EB" charset="0"/>
            </a:endParaRPr>
          </a:p>
          <a:p>
            <a:pPr marL="254000" indent="-254000" algn="l" fontAlgn="auto" defTabSz="5080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 cap="none" dirty="0" smtClean="0" b="0" strike="noStrike">
                <a:latin typeface="서울남산체 EB" charset="0"/>
                <a:ea typeface="서울남산체 EB" charset="0"/>
              </a:rPr>
              <a:t>JAVA, Spring Framwork 사용</a:t>
            </a:r>
            <a:endParaRPr lang="ko-KR" altLang="en-US" sz="1600" cap="none" dirty="0" smtClean="0" b="0" strike="noStrike">
              <a:latin typeface="서울남산체 EB" charset="0"/>
              <a:ea typeface="서울남산체 EB" charset="0"/>
            </a:endParaRPr>
          </a:p>
          <a:p>
            <a:pPr marL="254000" indent="-254000" algn="l" fontAlgn="auto" defTabSz="508000" eaLnBrk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 cap="none" dirty="0" smtClean="0" b="0" strike="noStrike">
                <a:latin typeface="서울남산체 EB" charset="0"/>
                <a:ea typeface="서울남산체 EB" charset="0"/>
              </a:rPr>
              <a:t>HTML 등 화면 구현</a:t>
            </a:r>
            <a:endParaRPr lang="ko-KR" altLang="en-US" sz="1600" cap="none" dirty="0" smtClean="0" b="0" strike="noStrike">
              <a:latin typeface="서울남산체 EB" charset="0"/>
              <a:ea typeface="서울남산체 EB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161925" y="356235"/>
            <a:ext cx="3526790" cy="100266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1" strike="noStrike">
                <a:latin typeface="맑은 고딕" charset="0"/>
                <a:ea typeface="맑은 고딕" charset="0"/>
              </a:rPr>
              <a:t>소개 </a:t>
            </a:r>
            <a:r>
              <a:rPr lang="en-US" altLang="ko-KR" sz="3200" cap="none" dirty="0" smtClean="0" b="1" strike="noStrike">
                <a:latin typeface="맑은 고딕" charset="0"/>
                <a:ea typeface="맑은 고딕" charset="0"/>
              </a:rPr>
              <a:t>Introduce</a:t>
            </a:r>
            <a:endParaRPr lang="ko-KR" altLang="en-US" sz="32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0">
            <a:off x="7898130" y="3804920"/>
            <a:ext cx="302260" cy="2777490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17145"/>
            <a:ext cx="12197080" cy="687578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6" name="그림 15" descr="C:/Users/goflv/AppData/Roaming/PolarisOffice/ETemp/6348_20568328/fImage321453296633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46605" y="361315"/>
            <a:ext cx="9951720" cy="6219190"/>
          </a:xfrm>
          <a:prstGeom prst="rect"/>
          <a:noFill/>
        </p:spPr>
      </p:pic>
      <p:sp>
        <p:nvSpPr>
          <p:cNvPr id="17" name="도형 16"/>
          <p:cNvSpPr>
            <a:spLocks/>
          </p:cNvSpPr>
          <p:nvPr/>
        </p:nvSpPr>
        <p:spPr>
          <a:xfrm rot="0">
            <a:off x="-10160" y="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7715" cy="35115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Development Enviroment page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600" cap="none" dirty="0" smtClean="0" b="0" strike="noStrike">
              <a:solidFill>
                <a:srgbClr val="F2EB9D"/>
              </a:solidFill>
              <a:latin typeface="Impact" charset="0"/>
              <a:ea typeface="Impact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7715" cy="30226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400" cap="none" dirty="0" smtClean="0" b="0" strike="noStrike">
              <a:solidFill>
                <a:srgbClr val="F2EB9D"/>
              </a:solidFill>
              <a:latin typeface="Impact" charset="0"/>
              <a:ea typeface="Impact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446405" y="356235"/>
            <a:ext cx="7424420" cy="100266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1" strike="noStrike">
                <a:latin typeface="맑은 고딕" charset="0"/>
                <a:ea typeface="맑은 고딕" charset="0"/>
              </a:rPr>
              <a:t>개발 환경 </a:t>
            </a:r>
            <a:r>
              <a:rPr lang="en-US" altLang="ko-KR" sz="3200" cap="none" dirty="0" smtClean="0" b="1" strike="noStrike">
                <a:latin typeface="맑은 고딕" charset="0"/>
                <a:ea typeface="맑은 고딕" charset="0"/>
              </a:rPr>
              <a:t>Development Enviroment</a:t>
            </a:r>
            <a:endParaRPr lang="ko-KR" altLang="en-US" sz="3200" cap="none" dirty="0" smtClean="0" b="1" strike="noStrike">
              <a:latin typeface="맑은 고딕" charset="0"/>
              <a:ea typeface="맑은 고딕" charset="0"/>
            </a:endParaRPr>
          </a:p>
        </p:txBody>
      </p:sp>
      <p:pic>
        <p:nvPicPr>
          <p:cNvPr id="19" name="그림 18" descr="C:/Users/goflv/AppData/Roaming/PolarisOffice/ETemp/6348_20568328/fImage88508317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165340" y="4838700"/>
            <a:ext cx="1156970" cy="929640"/>
          </a:xfrm>
          <a:prstGeom prst="rect"/>
          <a:noFill/>
        </p:spPr>
      </p:pic>
      <p:pic>
        <p:nvPicPr>
          <p:cNvPr id="24" name="그림 23" descr="C:/Users/goflv/AppData/Roaming/PolarisOffice/ETemp/6348_20568328/fImage4624322147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71165" y="3958590"/>
            <a:ext cx="2155190" cy="238125"/>
          </a:xfrm>
          <a:prstGeom prst="rect"/>
          <a:noFill/>
        </p:spPr>
      </p:pic>
      <p:pic>
        <p:nvPicPr>
          <p:cNvPr id="26" name="그림 25" descr="C:/Users/goflv/AppData/Roaming/PolarisOffice/ETemp/6348_20568328/fImage225643259358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297555" y="2334260"/>
            <a:ext cx="1511935" cy="929640"/>
          </a:xfrm>
          <a:prstGeom prst="rect"/>
          <a:noFill/>
        </p:spPr>
      </p:pic>
      <p:pic>
        <p:nvPicPr>
          <p:cNvPr id="28" name="그림 27" descr="C:/Users/goflv/AppData/Roaming/PolarisOffice/ETemp/6348_20568328/fImage331303276962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23945" y="4829175"/>
            <a:ext cx="1008380" cy="929640"/>
          </a:xfrm>
          <a:prstGeom prst="rect"/>
          <a:noFill/>
        </p:spPr>
      </p:pic>
      <p:pic>
        <p:nvPicPr>
          <p:cNvPr id="29" name="그림 28" descr="C:/Users/goflv/AppData/Roaming/PolarisOffice/ETemp/6348_20568328/fImage422523284464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108825" y="2637155"/>
            <a:ext cx="1260475" cy="678180"/>
          </a:xfrm>
          <a:prstGeom prst="rect"/>
          <a:noFill/>
        </p:spPr>
      </p:pic>
      <p:pic>
        <p:nvPicPr>
          <p:cNvPr id="30" name="그림 29" descr="C:/Users/goflv/AppData/Roaming/PolarisOffice/ETemp/6348_20568328/fImage817881086334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4420" y="2205990"/>
            <a:ext cx="1508760" cy="1129665"/>
          </a:xfrm>
          <a:prstGeom prst="rect"/>
          <a:noFill/>
        </p:spPr>
      </p:pic>
      <p:pic>
        <p:nvPicPr>
          <p:cNvPr id="31" name="그림 30" descr="C:/Users/goflv/AppData/Roaming/PolarisOffice/ETemp/6348_20568328/fImage1587281096500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4420" y="4510405"/>
            <a:ext cx="1207135" cy="1209675"/>
          </a:xfrm>
          <a:prstGeom prst="rect"/>
          <a:noFill/>
        </p:spPr>
      </p:pic>
      <p:pic>
        <p:nvPicPr>
          <p:cNvPr id="32" name="그림 31" descr="C:/Users/goflv/AppData/Roaming/PolarisOffice/ETemp/6348_20568328/fImage91362319916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626100" y="2471420"/>
            <a:ext cx="1008380" cy="929640"/>
          </a:xfrm>
          <a:prstGeom prst="rect"/>
          <a:noFill/>
        </p:spPr>
      </p:pic>
      <p:pic>
        <p:nvPicPr>
          <p:cNvPr id="33" name="그림 32" descr="C:/Users/goflv/AppData/Roaming/PolarisOffice/ETemp/6348_20568328/fImage16832321572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626100" y="4831080"/>
            <a:ext cx="1003935" cy="9296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17145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6" name="그림 15" descr="C:/Users/goflv/AppData/Roaming/PolarisOffice/ETemp/6348_20568328/fImage2475581789169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1925" y="347345"/>
            <a:ext cx="9951085" cy="6245225"/>
          </a:xfrm>
          <a:prstGeom prst="rect"/>
          <a:noFill/>
        </p:spPr>
      </p:pic>
      <p:sp>
        <p:nvSpPr>
          <p:cNvPr id="17" name="도형 16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Analysis Design page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4298950" y="1473835"/>
            <a:ext cx="189230" cy="4813935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540500" y="1473835"/>
            <a:ext cx="189230" cy="4813935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8782050" y="1473835"/>
            <a:ext cx="189230" cy="4813935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11032490" y="1473835"/>
            <a:ext cx="189230" cy="4813935"/>
          </a:xfrm>
          <a:prstGeom prst="rect"/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3842385" y="356235"/>
            <a:ext cx="7424420" cy="100266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1" strike="noStrike">
                <a:latin typeface="맑은 고딕" charset="0"/>
                <a:ea typeface="맑은 고딕" charset="0"/>
              </a:rPr>
              <a:t>분석 설계 </a:t>
            </a:r>
            <a:r>
              <a:rPr lang="en-US" altLang="ko-KR" sz="3200" cap="none" dirty="0" smtClean="0" b="1" strike="noStrike">
                <a:latin typeface="맑은 고딕" charset="0"/>
                <a:ea typeface="맑은 고딕" charset="0"/>
              </a:rPr>
              <a:t>Analysis Design</a:t>
            </a:r>
            <a:endParaRPr lang="ko-KR" altLang="en-US" sz="32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3536315" y="1911985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데이터 수집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3545840" y="3707130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개발환경 분석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 rot="0">
            <a:off x="3545840" y="5511165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요구사항 분석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5786755" y="1911985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데이터 분석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 rot="0">
            <a:off x="5787390" y="3707130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DB 분석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0">
            <a:off x="5787390" y="5511165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프로그램 설계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8028305" y="1911985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데이터 시각화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0">
            <a:off x="8028939" y="3707130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DB 설계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8028939" y="5520055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화면 디자인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10270490" y="3707130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최종 점검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0">
            <a:off x="10278745" y="1921509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프로그램 확인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0">
            <a:off x="10279380" y="5511165"/>
            <a:ext cx="1706245" cy="33718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제주고딕" charset="0"/>
                <a:ea typeface="제주고딕" charset="0"/>
              </a:rPr>
              <a:t>서비스</a:t>
            </a:r>
            <a:endParaRPr lang="ko-KR" altLang="en-US" sz="1800" cap="none" dirty="0" smtClean="0" b="0" strike="noStrike">
              <a:latin typeface="제주고딕" charset="0"/>
              <a:ea typeface="제주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0">
            <a:off x="3618865" y="1727200"/>
            <a:ext cx="6124575" cy="716915"/>
          </a:xfrm>
          <a:prstGeom prst="roundRect"/>
          <a:noFill/>
          <a:ln w="76200" cap="flat" cmpd="sng">
            <a:solidFill>
              <a:schemeClr val="tx1">
                <a:alpha val="100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 rot="0">
            <a:off x="3618865" y="5317490"/>
            <a:ext cx="6042025" cy="716915"/>
          </a:xfrm>
          <a:prstGeom prst="roundRect"/>
          <a:noFill/>
          <a:ln w="76200" cap="flat" cmpd="sng">
            <a:solidFill>
              <a:schemeClr val="tx1">
                <a:alpha val="100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0">
            <a:off x="5869305" y="3522345"/>
            <a:ext cx="3874135" cy="716915"/>
          </a:xfrm>
          <a:prstGeom prst="roundRect"/>
          <a:noFill/>
          <a:ln w="76200" cap="flat" cmpd="sng">
            <a:solidFill>
              <a:schemeClr val="tx1">
                <a:alpha val="100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-8890" y="-26035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9525" y="-889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-4445" y="656018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pic>
        <p:nvPicPr>
          <p:cNvPr id="20" name="그림 19" descr="C:/Users/goflv/AppData/Roaming/PolarisOffice/ETemp/6348_20568328/fImage371919310572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52520" y="370205"/>
            <a:ext cx="8231505" cy="6129020"/>
          </a:xfrm>
          <a:prstGeom prst="rect"/>
          <a:noFill/>
        </p:spPr>
      </p:pic>
      <p:sp>
        <p:nvSpPr>
          <p:cNvPr id="22" name="도형 21"/>
          <p:cNvSpPr>
            <a:spLocks/>
          </p:cNvSpPr>
          <p:nvPr/>
        </p:nvSpPr>
        <p:spPr>
          <a:xfrm rot="0">
            <a:off x="365760" y="401955"/>
            <a:ext cx="3296285" cy="607314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1709420" y="1285875"/>
            <a:ext cx="4425950" cy="4563745"/>
          </a:xfrm>
          <a:prstGeom prst="rect"/>
          <a:noFill/>
          <a:ln w="76200" cap="flat" cmpd="sng">
            <a:solidFill>
              <a:srgbClr val="FFFF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 rot="0">
            <a:off x="1143635" y="812800"/>
            <a:ext cx="2510155" cy="243840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0" strike="noStrike">
              <a:latin typeface="Segoe UI Black" charset="0"/>
              <a:ea typeface="Segoe UI Black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 rot="0">
            <a:off x="1732280" y="1268095"/>
            <a:ext cx="1911985" cy="197421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System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Presentation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:Deus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:Ex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chemeClr val="bg1"/>
                </a:solidFill>
                <a:latin typeface="Segoe UI Black" charset="0"/>
                <a:ea typeface="Segoe UI Black" charset="0"/>
              </a:rPr>
              <a:t>:Machina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-9525" y="214630"/>
            <a:ext cx="2063750" cy="43815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spc="500" dirty="0" smtClean="0" b="0" strike="noStrike">
                <a:latin typeface="제주고딕" charset="0"/>
                <a:ea typeface="제주고딕" charset="0"/>
              </a:rPr>
              <a:t>개발자:소인성</a:t>
            </a:r>
            <a:endParaRPr lang="ko-KR" altLang="en-US" sz="1600" cap="none" dirty="0" smtClean="0" b="0" strike="noStrike">
              <a:latin typeface="제주고딕" charset="0"/>
              <a:ea typeface="제주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Project Home 01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099810" y="462280"/>
            <a:ext cx="576008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goflv/AppData/Roaming/PolarisOffice/ETemp/6348_20568328/fImage226724932514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2420" y="1711960"/>
            <a:ext cx="6992620" cy="3441700"/>
          </a:xfrm>
          <a:prstGeom prst="rect"/>
          <a:noFill/>
        </p:spPr>
      </p:pic>
      <p:sp>
        <p:nvSpPr>
          <p:cNvPr id="21" name="도형 20"/>
          <p:cNvSpPr>
            <a:spLocks/>
          </p:cNvSpPr>
          <p:nvPr/>
        </p:nvSpPr>
        <p:spPr>
          <a:xfrm rot="0">
            <a:off x="7305040" y="453390"/>
            <a:ext cx="455485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◆ Home 화면(1)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첫 번째 페이지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로그인이 되지 않으면 스크롤 불가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사이트 기능 사용 불가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개인 신상정보, 신고 등이 있으므로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0" indent="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로그인을 반드시 거쳐야 함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5400000">
            <a:off x="-129540" y="1557655"/>
            <a:ext cx="1902460" cy="1644015"/>
          </a:xfrm>
          <a:prstGeom prst="corner">
            <a:avLst>
              <a:gd name="adj1" fmla="val 19019"/>
              <a:gd name="adj2" fmla="val 16877"/>
            </a:avLst>
          </a:prstGeom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0" y="-6350"/>
            <a:ext cx="12197715" cy="6876415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3305810" y="-8890"/>
            <a:ext cx="8891270" cy="6865620"/>
          </a:xfrm>
          <a:prstGeom prst="rect"/>
          <a:solidFill>
            <a:srgbClr val="40404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-635" y="0"/>
            <a:ext cx="12198350" cy="351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──────────────────────────────────────</a:t>
            </a:r>
            <a:r>
              <a:rPr lang="en-US" altLang="ko-KR" sz="1600" cap="none" spc="3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Deus Ex Machina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Lucida Console" charset="0"/>
                <a:ea typeface="Lucida Console" charset="0"/>
              </a:rPr>
              <a:t>Project Home 02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 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445" y="6569075"/>
            <a:ext cx="12198350" cy="302895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r>
              <a:rPr lang="en-US" altLang="ko-KR" sz="1400" cap="none" spc="500" dirty="0" smtClean="0" b="0" strike="noStrike">
                <a:solidFill>
                  <a:srgbClr val="F2EB9D"/>
                </a:solidFill>
                <a:latin typeface="Impact" charset="0"/>
                <a:ea typeface="Impact" charset="0"/>
              </a:rPr>
              <a:t>  Perfect Arrest Through Analysis  </a:t>
            </a:r>
            <a:r>
              <a:rPr lang="en-US" altLang="ko-KR" sz="1000" cap="none" dirty="0" smtClean="0" b="0" strike="noStrike">
                <a:solidFill>
                  <a:srgbClr val="F2EB9D"/>
                </a:solidFill>
                <a:latin typeface="굴림" charset="0"/>
                <a:ea typeface="굴림" charset="0"/>
              </a:rPr>
              <a:t>────────────────────────────</a:t>
            </a:r>
            <a:endParaRPr lang="ko-KR" altLang="en-US" sz="1000" cap="none" dirty="0" smtClean="0" b="0" strike="noStrike">
              <a:solidFill>
                <a:srgbClr val="F2EB9D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099810" y="462280"/>
            <a:ext cx="576008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8" name="그림 17" descr="C:/Users/goflv/AppData/Roaming/PolarisOffice/ETemp/6348_20568328/fImage7364034293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09245" y="1703070"/>
            <a:ext cx="6201410" cy="4147185"/>
          </a:xfrm>
          <a:prstGeom prst="rect"/>
          <a:noFill/>
        </p:spPr>
      </p:pic>
      <p:sp>
        <p:nvSpPr>
          <p:cNvPr id="21" name="도형 20"/>
          <p:cNvSpPr>
            <a:spLocks/>
          </p:cNvSpPr>
          <p:nvPr/>
        </p:nvSpPr>
        <p:spPr>
          <a:xfrm rot="0">
            <a:off x="7305040" y="453390"/>
            <a:ext cx="4554855" cy="5934075"/>
          </a:xfrm>
          <a:prstGeom prst="rect"/>
          <a:solidFill>
            <a:srgbClr val="BFBFB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◆ Login 화면</a:t>
            </a:r>
            <a:endParaRPr lang="ko-KR" altLang="en-US" sz="4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ID, PASSWORD 입력, 일치 시 로그인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  <a:p>
            <a:pPr marL="254000" indent="-254000" algn="l" fontAlgn="auto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제주고딕" charset="0"/>
                <a:ea typeface="제주고딕" charset="0"/>
              </a:rPr>
              <a:t>아이디가 없으신가요? 클릭 : 회원가입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21600000">
            <a:off x="40005" y="4531360"/>
            <a:ext cx="1902460" cy="1644015"/>
          </a:xfrm>
          <a:prstGeom prst="corner">
            <a:avLst>
              <a:gd name="adj1" fmla="val 19556"/>
              <a:gd name="adj2" fmla="val 16877"/>
            </a:avLst>
          </a:prstGeom>
          <a:solidFill>
            <a:srgbClr val="FFFF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0</Paragraphs>
  <Words>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현 파랑</dc:creator>
  <cp:lastModifiedBy>현 파랑</cp:lastModifiedBy>
</cp:coreProperties>
</file>